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Alfa Slab One" pitchFamily="2" charset="77"/>
      <p:regular r:id="rId9"/>
    </p:embeddedFont>
    <p:embeddedFont>
      <p:font typeface="Architects Daughter" pitchFamily="2" charset="0"/>
      <p:regular r:id="rId10"/>
    </p:embeddedFont>
    <p:embeddedFont>
      <p:font typeface="Bree Serif" panose="02000503040000020004" pitchFamily="2" charset="77"/>
      <p:regular r:id="rId11"/>
    </p:embeddedFont>
    <p:embeddedFont>
      <p:font typeface="Homemade Apple" panose="02000000000000000000" pitchFamily="2" charset="0"/>
      <p:regular r:id="rId12"/>
    </p:embeddedFont>
    <p:embeddedFont>
      <p:font typeface="Merriweather" pitchFamily="2" charset="77"/>
      <p:regular r:id="rId13"/>
      <p:bold r:id="rId14"/>
      <p:italic r:id="rId15"/>
      <p:boldItalic r:id="rId16"/>
    </p:embeddedFont>
    <p:embeddedFont>
      <p:font typeface="Oswald" pitchFamily="2" charset="77"/>
      <p:regular r:id="rId17"/>
      <p:bold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9"/>
  </p:normalViewPr>
  <p:slideViewPr>
    <p:cSldViewPr snapToGrid="0">
      <p:cViewPr varScale="1">
        <p:scale>
          <a:sx n="144" d="100"/>
          <a:sy n="144" d="100"/>
        </p:scale>
        <p:origin x="72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presProps" Target="pres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14fa8bf2d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14fa8bf2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414fa8bf2d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414fa8bf2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4fa8bf2d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4fa8bf2d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14fa8bf2d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14fa8bf2d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414fa8bf2d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414fa8bf2d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800">
                <a:latin typeface="Alfa Slab One"/>
                <a:ea typeface="Alfa Slab One"/>
                <a:cs typeface="Alfa Slab One"/>
                <a:sym typeface="Alfa Slab One"/>
              </a:rPr>
              <a:t>Identity Collage</a:t>
            </a:r>
            <a:endParaRPr sz="4800">
              <a:latin typeface="Alfa Slab One"/>
              <a:ea typeface="Alfa Slab One"/>
              <a:cs typeface="Alfa Slab One"/>
              <a:sym typeface="Alfa Slab One"/>
            </a:endParaRPr>
          </a:p>
        </p:txBody>
      </p:sp>
      <p:sp>
        <p:nvSpPr>
          <p:cNvPr id="65" name="Google Shape;65;p13"/>
          <p:cNvSpPr txBox="1">
            <a:spLocks noGrp="1"/>
          </p:cNvSpPr>
          <p:nvPr>
            <p:ph type="subTitle" idx="1"/>
          </p:nvPr>
        </p:nvSpPr>
        <p:spPr>
          <a:xfrm>
            <a:off x="311700" y="1878560"/>
            <a:ext cx="4242600" cy="738300"/>
          </a:xfrm>
          <a:prstGeom prst="rect">
            <a:avLst/>
          </a:prstGeom>
          <a:solidFill>
            <a:srgbClr val="00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00000"/>
                </a:solidFill>
                <a:latin typeface="Bree Serif"/>
                <a:ea typeface="Bree Serif"/>
                <a:cs typeface="Bree Serif"/>
                <a:sym typeface="Bree Serif"/>
              </a:rPr>
              <a:t>Thesis Statements and your Written Component</a:t>
            </a:r>
            <a:endParaRPr b="1">
              <a:solidFill>
                <a:srgbClr val="000000"/>
              </a:solidFill>
              <a:latin typeface="Bree Serif"/>
              <a:ea typeface="Bree Serif"/>
              <a:cs typeface="Bree Serif"/>
              <a:sym typeface="Bree Serif"/>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Alfa Slab One"/>
                <a:ea typeface="Alfa Slab One"/>
                <a:cs typeface="Alfa Slab One"/>
                <a:sym typeface="Alfa Slab One"/>
              </a:rPr>
              <a:t>My identity collage </a:t>
            </a:r>
            <a:endParaRPr sz="1800">
              <a:latin typeface="Alfa Slab One"/>
              <a:ea typeface="Alfa Slab One"/>
              <a:cs typeface="Alfa Slab One"/>
              <a:sym typeface="Alfa Slab One"/>
            </a:endParaRPr>
          </a:p>
        </p:txBody>
      </p:sp>
      <p:pic>
        <p:nvPicPr>
          <p:cNvPr id="71" name="Google Shape;71;p14"/>
          <p:cNvPicPr preferRelativeResize="0"/>
          <p:nvPr/>
        </p:nvPicPr>
        <p:blipFill>
          <a:blip r:embed="rId3">
            <a:alphaModFix/>
          </a:blip>
          <a:stretch>
            <a:fillRect/>
          </a:stretch>
        </p:blipFill>
        <p:spPr>
          <a:xfrm>
            <a:off x="152400" y="152400"/>
            <a:ext cx="1267000" cy="1584874"/>
          </a:xfrm>
          <a:prstGeom prst="rect">
            <a:avLst/>
          </a:prstGeom>
          <a:noFill/>
          <a:ln>
            <a:noFill/>
          </a:ln>
        </p:spPr>
      </p:pic>
      <p:pic>
        <p:nvPicPr>
          <p:cNvPr id="72" name="Google Shape;72;p14"/>
          <p:cNvPicPr preferRelativeResize="0"/>
          <p:nvPr/>
        </p:nvPicPr>
        <p:blipFill>
          <a:blip r:embed="rId4">
            <a:alphaModFix/>
          </a:blip>
          <a:stretch>
            <a:fillRect/>
          </a:stretch>
        </p:blipFill>
        <p:spPr>
          <a:xfrm>
            <a:off x="1571800" y="152400"/>
            <a:ext cx="1876426" cy="2814624"/>
          </a:xfrm>
          <a:prstGeom prst="rect">
            <a:avLst/>
          </a:prstGeom>
          <a:noFill/>
          <a:ln>
            <a:noFill/>
          </a:ln>
        </p:spPr>
      </p:pic>
      <p:pic>
        <p:nvPicPr>
          <p:cNvPr id="73" name="Google Shape;73;p14"/>
          <p:cNvPicPr preferRelativeResize="0"/>
          <p:nvPr/>
        </p:nvPicPr>
        <p:blipFill>
          <a:blip r:embed="rId5">
            <a:alphaModFix/>
          </a:blip>
          <a:stretch>
            <a:fillRect/>
          </a:stretch>
        </p:blipFill>
        <p:spPr>
          <a:xfrm>
            <a:off x="3448225" y="178938"/>
            <a:ext cx="1531800" cy="1531800"/>
          </a:xfrm>
          <a:prstGeom prst="rect">
            <a:avLst/>
          </a:prstGeom>
          <a:noFill/>
          <a:ln>
            <a:noFill/>
          </a:ln>
        </p:spPr>
      </p:pic>
      <p:pic>
        <p:nvPicPr>
          <p:cNvPr id="74" name="Google Shape;74;p14"/>
          <p:cNvPicPr preferRelativeResize="0"/>
          <p:nvPr/>
        </p:nvPicPr>
        <p:blipFill>
          <a:blip r:embed="rId6">
            <a:alphaModFix/>
          </a:blip>
          <a:stretch>
            <a:fillRect/>
          </a:stretch>
        </p:blipFill>
        <p:spPr>
          <a:xfrm>
            <a:off x="1571800" y="3056000"/>
            <a:ext cx="1957950" cy="1215990"/>
          </a:xfrm>
          <a:prstGeom prst="rect">
            <a:avLst/>
          </a:prstGeom>
          <a:noFill/>
          <a:ln>
            <a:noFill/>
          </a:ln>
        </p:spPr>
      </p:pic>
      <p:pic>
        <p:nvPicPr>
          <p:cNvPr id="75" name="Google Shape;75;p14"/>
          <p:cNvPicPr preferRelativeResize="0"/>
          <p:nvPr/>
        </p:nvPicPr>
        <p:blipFill>
          <a:blip r:embed="rId7">
            <a:alphaModFix/>
          </a:blip>
          <a:stretch>
            <a:fillRect/>
          </a:stretch>
        </p:blipFill>
        <p:spPr>
          <a:xfrm>
            <a:off x="152399" y="1857875"/>
            <a:ext cx="1393850" cy="1771399"/>
          </a:xfrm>
          <a:prstGeom prst="rect">
            <a:avLst/>
          </a:prstGeom>
          <a:noFill/>
          <a:ln>
            <a:noFill/>
          </a:ln>
        </p:spPr>
      </p:pic>
      <p:pic>
        <p:nvPicPr>
          <p:cNvPr id="76" name="Google Shape;76;p14"/>
          <p:cNvPicPr preferRelativeResize="0"/>
          <p:nvPr/>
        </p:nvPicPr>
        <p:blipFill>
          <a:blip r:embed="rId8">
            <a:alphaModFix/>
          </a:blip>
          <a:stretch>
            <a:fillRect/>
          </a:stretch>
        </p:blipFill>
        <p:spPr>
          <a:xfrm>
            <a:off x="6861250" y="152400"/>
            <a:ext cx="2130349" cy="2130349"/>
          </a:xfrm>
          <a:prstGeom prst="rect">
            <a:avLst/>
          </a:prstGeom>
          <a:noFill/>
          <a:ln>
            <a:noFill/>
          </a:ln>
        </p:spPr>
      </p:pic>
      <p:pic>
        <p:nvPicPr>
          <p:cNvPr id="77" name="Google Shape;77;p14"/>
          <p:cNvPicPr preferRelativeResize="0"/>
          <p:nvPr/>
        </p:nvPicPr>
        <p:blipFill>
          <a:blip r:embed="rId9">
            <a:alphaModFix/>
          </a:blip>
          <a:stretch>
            <a:fillRect/>
          </a:stretch>
        </p:blipFill>
        <p:spPr>
          <a:xfrm>
            <a:off x="152402" y="3682475"/>
            <a:ext cx="1311600" cy="1216000"/>
          </a:xfrm>
          <a:prstGeom prst="rect">
            <a:avLst/>
          </a:prstGeom>
          <a:noFill/>
          <a:ln>
            <a:noFill/>
          </a:ln>
        </p:spPr>
      </p:pic>
      <p:pic>
        <p:nvPicPr>
          <p:cNvPr id="78" name="Google Shape;78;p14"/>
          <p:cNvPicPr preferRelativeResize="0"/>
          <p:nvPr/>
        </p:nvPicPr>
        <p:blipFill>
          <a:blip r:embed="rId10">
            <a:alphaModFix/>
          </a:blip>
          <a:stretch>
            <a:fillRect/>
          </a:stretch>
        </p:blipFill>
        <p:spPr>
          <a:xfrm>
            <a:off x="4984825" y="178950"/>
            <a:ext cx="1876425" cy="1117475"/>
          </a:xfrm>
          <a:prstGeom prst="rect">
            <a:avLst/>
          </a:prstGeom>
          <a:noFill/>
          <a:ln>
            <a:noFill/>
          </a:ln>
        </p:spPr>
      </p:pic>
      <p:pic>
        <p:nvPicPr>
          <p:cNvPr id="79" name="Google Shape;79;p14"/>
          <p:cNvPicPr preferRelativeResize="0"/>
          <p:nvPr/>
        </p:nvPicPr>
        <p:blipFill>
          <a:blip r:embed="rId11">
            <a:alphaModFix/>
          </a:blip>
          <a:stretch>
            <a:fillRect/>
          </a:stretch>
        </p:blipFill>
        <p:spPr>
          <a:xfrm>
            <a:off x="6861250" y="2282750"/>
            <a:ext cx="2130350" cy="1417651"/>
          </a:xfrm>
          <a:prstGeom prst="rect">
            <a:avLst/>
          </a:prstGeom>
          <a:noFill/>
          <a:ln>
            <a:noFill/>
          </a:ln>
        </p:spPr>
      </p:pic>
      <p:pic>
        <p:nvPicPr>
          <p:cNvPr id="80" name="Google Shape;80;p14"/>
          <p:cNvPicPr preferRelativeResize="0"/>
          <p:nvPr/>
        </p:nvPicPr>
        <p:blipFill>
          <a:blip r:embed="rId12">
            <a:alphaModFix/>
          </a:blip>
          <a:stretch>
            <a:fillRect/>
          </a:stretch>
        </p:blipFill>
        <p:spPr>
          <a:xfrm>
            <a:off x="5065838" y="1382147"/>
            <a:ext cx="1709611" cy="1584875"/>
          </a:xfrm>
          <a:prstGeom prst="rect">
            <a:avLst/>
          </a:prstGeom>
          <a:noFill/>
          <a:ln>
            <a:noFill/>
          </a:ln>
        </p:spPr>
      </p:pic>
      <p:pic>
        <p:nvPicPr>
          <p:cNvPr id="81" name="Google Shape;81;p14"/>
          <p:cNvPicPr preferRelativeResize="0"/>
          <p:nvPr/>
        </p:nvPicPr>
        <p:blipFill>
          <a:blip r:embed="rId13">
            <a:alphaModFix/>
          </a:blip>
          <a:stretch>
            <a:fillRect/>
          </a:stretch>
        </p:blipFill>
        <p:spPr>
          <a:xfrm>
            <a:off x="3448225" y="1738663"/>
            <a:ext cx="1574700" cy="851887"/>
          </a:xfrm>
          <a:prstGeom prst="rect">
            <a:avLst/>
          </a:prstGeom>
          <a:noFill/>
          <a:ln>
            <a:noFill/>
          </a:ln>
        </p:spPr>
      </p:pic>
      <p:pic>
        <p:nvPicPr>
          <p:cNvPr id="82" name="Google Shape;82;p14"/>
          <p:cNvPicPr preferRelativeResize="0"/>
          <p:nvPr/>
        </p:nvPicPr>
        <p:blipFill>
          <a:blip r:embed="rId14">
            <a:alphaModFix/>
          </a:blip>
          <a:stretch>
            <a:fillRect/>
          </a:stretch>
        </p:blipFill>
        <p:spPr>
          <a:xfrm>
            <a:off x="3473775" y="2618475"/>
            <a:ext cx="1691625" cy="1010800"/>
          </a:xfrm>
          <a:prstGeom prst="rect">
            <a:avLst/>
          </a:prstGeom>
          <a:noFill/>
          <a:ln>
            <a:noFill/>
          </a:ln>
        </p:spPr>
      </p:pic>
      <p:pic>
        <p:nvPicPr>
          <p:cNvPr id="83" name="Google Shape;83;p14"/>
          <p:cNvPicPr preferRelativeResize="0"/>
          <p:nvPr/>
        </p:nvPicPr>
        <p:blipFill>
          <a:blip r:embed="rId15">
            <a:alphaModFix/>
          </a:blip>
          <a:stretch>
            <a:fillRect/>
          </a:stretch>
        </p:blipFill>
        <p:spPr>
          <a:xfrm>
            <a:off x="5327050" y="2955176"/>
            <a:ext cx="1191972" cy="1417650"/>
          </a:xfrm>
          <a:prstGeom prst="rect">
            <a:avLst/>
          </a:prstGeom>
          <a:noFill/>
          <a:ln>
            <a:noFill/>
          </a:ln>
        </p:spPr>
      </p:pic>
      <p:pic>
        <p:nvPicPr>
          <p:cNvPr id="84" name="Google Shape;84;p14"/>
          <p:cNvPicPr preferRelativeResize="0"/>
          <p:nvPr/>
        </p:nvPicPr>
        <p:blipFill>
          <a:blip r:embed="rId16">
            <a:alphaModFix/>
          </a:blip>
          <a:stretch>
            <a:fillRect/>
          </a:stretch>
        </p:blipFill>
        <p:spPr>
          <a:xfrm>
            <a:off x="1546250" y="4272000"/>
            <a:ext cx="1393850" cy="726711"/>
          </a:xfrm>
          <a:prstGeom prst="rect">
            <a:avLst/>
          </a:prstGeom>
          <a:noFill/>
          <a:ln>
            <a:noFill/>
          </a:ln>
        </p:spPr>
      </p:pic>
      <p:pic>
        <p:nvPicPr>
          <p:cNvPr id="85" name="Google Shape;85;p14"/>
          <p:cNvPicPr preferRelativeResize="0"/>
          <p:nvPr/>
        </p:nvPicPr>
        <p:blipFill>
          <a:blip r:embed="rId17">
            <a:alphaModFix/>
          </a:blip>
          <a:stretch>
            <a:fillRect/>
          </a:stretch>
        </p:blipFill>
        <p:spPr>
          <a:xfrm>
            <a:off x="3839444" y="3629275"/>
            <a:ext cx="923906" cy="726700"/>
          </a:xfrm>
          <a:prstGeom prst="rect">
            <a:avLst/>
          </a:prstGeom>
          <a:noFill/>
          <a:ln>
            <a:noFill/>
          </a:ln>
        </p:spPr>
      </p:pic>
      <p:pic>
        <p:nvPicPr>
          <p:cNvPr id="86" name="Google Shape;86;p14"/>
          <p:cNvPicPr preferRelativeResize="0"/>
          <p:nvPr/>
        </p:nvPicPr>
        <p:blipFill rotWithShape="1">
          <a:blip r:embed="rId18">
            <a:alphaModFix/>
          </a:blip>
          <a:srcRect t="13551" b="16844"/>
          <a:stretch/>
        </p:blipFill>
        <p:spPr>
          <a:xfrm>
            <a:off x="6861250" y="3637450"/>
            <a:ext cx="2130349" cy="1306024"/>
          </a:xfrm>
          <a:prstGeom prst="rect">
            <a:avLst/>
          </a:prstGeom>
          <a:noFill/>
          <a:ln>
            <a:noFill/>
          </a:ln>
        </p:spPr>
      </p:pic>
      <p:pic>
        <p:nvPicPr>
          <p:cNvPr id="87" name="Google Shape;87;p14"/>
          <p:cNvPicPr preferRelativeResize="0"/>
          <p:nvPr/>
        </p:nvPicPr>
        <p:blipFill>
          <a:blip r:embed="rId19">
            <a:alphaModFix/>
          </a:blip>
          <a:stretch>
            <a:fillRect/>
          </a:stretch>
        </p:blipFill>
        <p:spPr>
          <a:xfrm>
            <a:off x="6048750" y="4272000"/>
            <a:ext cx="726700" cy="726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00FFFF"/>
                </a:solidFill>
                <a:latin typeface="Alfa Slab One"/>
                <a:ea typeface="Alfa Slab One"/>
                <a:cs typeface="Alfa Slab One"/>
                <a:sym typeface="Alfa Slab One"/>
              </a:rPr>
              <a:t>My example:</a:t>
            </a:r>
            <a:endParaRPr sz="3000">
              <a:solidFill>
                <a:srgbClr val="00FFFF"/>
              </a:solidFill>
              <a:latin typeface="Alfa Slab One"/>
              <a:ea typeface="Alfa Slab One"/>
              <a:cs typeface="Alfa Slab One"/>
              <a:sym typeface="Alfa Slab One"/>
            </a:endParaRPr>
          </a:p>
          <a:p>
            <a:pPr marL="0" lvl="0" indent="0" algn="l" rtl="0">
              <a:spcBef>
                <a:spcPts val="0"/>
              </a:spcBef>
              <a:spcAft>
                <a:spcPts val="0"/>
              </a:spcAft>
              <a:buNone/>
            </a:pPr>
            <a:endParaRPr/>
          </a:p>
        </p:txBody>
      </p:sp>
      <p:sp>
        <p:nvSpPr>
          <p:cNvPr id="93" name="Google Shape;93;p15"/>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b="1">
                <a:solidFill>
                  <a:srgbClr val="000000"/>
                </a:solidFill>
                <a:highlight>
                  <a:srgbClr val="FF00FF"/>
                </a:highlight>
                <a:latin typeface="Oswald"/>
                <a:ea typeface="Oswald"/>
                <a:cs typeface="Oswald"/>
                <a:sym typeface="Oswald"/>
              </a:rPr>
              <a:t>The purpose of identities are to </a:t>
            </a:r>
            <a:r>
              <a:rPr lang="en" sz="2400" b="1">
                <a:solidFill>
                  <a:srgbClr val="000000"/>
                </a:solidFill>
                <a:latin typeface="Oswald"/>
                <a:ea typeface="Oswald"/>
                <a:cs typeface="Oswald"/>
                <a:sym typeface="Oswald"/>
              </a:rPr>
              <a:t>show how people choose to be perceived </a:t>
            </a:r>
            <a:r>
              <a:rPr lang="en" sz="2400" b="1">
                <a:solidFill>
                  <a:srgbClr val="000000"/>
                </a:solidFill>
                <a:highlight>
                  <a:srgbClr val="00FF00"/>
                </a:highlight>
                <a:latin typeface="Oswald"/>
                <a:ea typeface="Oswald"/>
                <a:cs typeface="Oswald"/>
                <a:sym typeface="Oswald"/>
              </a:rPr>
              <a:t>because</a:t>
            </a:r>
            <a:r>
              <a:rPr lang="en" sz="2400" b="1">
                <a:solidFill>
                  <a:srgbClr val="000000"/>
                </a:solidFill>
                <a:latin typeface="Oswald"/>
                <a:ea typeface="Oswald"/>
                <a:cs typeface="Oswald"/>
                <a:sym typeface="Oswald"/>
              </a:rPr>
              <a:t> they unearth our own perceptions about the world </a:t>
            </a:r>
            <a:r>
              <a:rPr lang="en" sz="2400" b="1">
                <a:solidFill>
                  <a:srgbClr val="000000"/>
                </a:solidFill>
                <a:highlight>
                  <a:srgbClr val="00FF00"/>
                </a:highlight>
                <a:latin typeface="Oswald"/>
                <a:ea typeface="Oswald"/>
                <a:cs typeface="Oswald"/>
                <a:sym typeface="Oswald"/>
              </a:rPr>
              <a:t>and</a:t>
            </a:r>
            <a:r>
              <a:rPr lang="en" sz="2400" b="1">
                <a:solidFill>
                  <a:srgbClr val="000000"/>
                </a:solidFill>
                <a:latin typeface="Oswald"/>
                <a:ea typeface="Oswald"/>
                <a:cs typeface="Oswald"/>
                <a:sym typeface="Oswald"/>
              </a:rPr>
              <a:t> reveal a personal history about why we are the way we are. </a:t>
            </a:r>
            <a:endParaRPr sz="2400" b="1">
              <a:solidFill>
                <a:srgbClr val="000000"/>
              </a:solidFill>
              <a:latin typeface="Oswald"/>
              <a:ea typeface="Oswald"/>
              <a:cs typeface="Oswald"/>
              <a:sym typeface="Oswald"/>
            </a:endParaRPr>
          </a:p>
        </p:txBody>
      </p:sp>
      <p:sp>
        <p:nvSpPr>
          <p:cNvPr id="94" name="Google Shape;94;p15"/>
          <p:cNvSpPr/>
          <p:nvPr/>
        </p:nvSpPr>
        <p:spPr>
          <a:xfrm>
            <a:off x="439200" y="1252725"/>
            <a:ext cx="2400900" cy="1005300"/>
          </a:xfrm>
          <a:prstGeom prst="rightArrow">
            <a:avLst>
              <a:gd name="adj1" fmla="val 50000"/>
              <a:gd name="adj2" fmla="val 50000"/>
            </a:avLst>
          </a:prstGeom>
          <a:solidFill>
            <a:srgbClr val="00FF00"/>
          </a:solidFill>
          <a:ln w="762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latin typeface="Alfa Slab One"/>
                <a:ea typeface="Alfa Slab One"/>
                <a:cs typeface="Alfa Slab One"/>
                <a:sym typeface="Alfa Slab One"/>
              </a:rPr>
              <a:t>YOUR THESIS:</a:t>
            </a:r>
            <a:endParaRPr>
              <a:solidFill>
                <a:srgbClr val="FFFF00"/>
              </a:solidFill>
              <a:latin typeface="Alfa Slab One"/>
              <a:ea typeface="Alfa Slab One"/>
              <a:cs typeface="Alfa Slab One"/>
              <a:sym typeface="Alfa Slab One"/>
            </a:endParaRPr>
          </a:p>
        </p:txBody>
      </p:sp>
      <p:sp>
        <p:nvSpPr>
          <p:cNvPr id="100" name="Google Shape;100;p16"/>
          <p:cNvSpPr txBox="1">
            <a:spLocks noGrp="1"/>
          </p:cNvSpPr>
          <p:nvPr>
            <p:ph type="body" idx="1"/>
          </p:nvPr>
        </p:nvSpPr>
        <p:spPr>
          <a:xfrm>
            <a:off x="214725" y="1278550"/>
            <a:ext cx="3406200" cy="3582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b="1">
                <a:solidFill>
                  <a:srgbClr val="00FFFF"/>
                </a:solidFill>
                <a:latin typeface="Oswald"/>
                <a:ea typeface="Oswald"/>
                <a:cs typeface="Oswald"/>
                <a:sym typeface="Oswald"/>
              </a:rPr>
              <a:t>Choose ONE of the sentence stems provided to create YOUR thesis statement. Follow the guidelines provided. </a:t>
            </a:r>
            <a:r>
              <a:rPr lang="en" sz="1800" b="1">
                <a:solidFill>
                  <a:srgbClr val="000000"/>
                </a:solidFill>
                <a:highlight>
                  <a:srgbClr val="00FF00"/>
                </a:highlight>
                <a:latin typeface="Oswald"/>
                <a:ea typeface="Oswald"/>
                <a:cs typeface="Oswald"/>
                <a:sym typeface="Oswald"/>
              </a:rPr>
              <a:t>You MUST have your thesis statement approved by the end of the class period.</a:t>
            </a:r>
            <a:r>
              <a:rPr lang="en" sz="1800" b="1">
                <a:solidFill>
                  <a:srgbClr val="000000"/>
                </a:solidFill>
                <a:latin typeface="Oswald"/>
                <a:ea typeface="Oswald"/>
                <a:cs typeface="Oswald"/>
                <a:sym typeface="Oswald"/>
              </a:rPr>
              <a:t> </a:t>
            </a:r>
            <a:r>
              <a:rPr lang="en" sz="1800" b="1">
                <a:solidFill>
                  <a:srgbClr val="00FFFF"/>
                </a:solidFill>
                <a:latin typeface="Oswald"/>
                <a:ea typeface="Oswald"/>
                <a:cs typeface="Oswald"/>
                <a:sym typeface="Oswald"/>
              </a:rPr>
              <a:t>Make sure Mrs. Mendoza initials it TODAY. You may not write the rest of your written component until your thesis statement has been approved. </a:t>
            </a:r>
            <a:endParaRPr sz="1800" b="1">
              <a:solidFill>
                <a:srgbClr val="00FFFF"/>
              </a:solidFill>
              <a:latin typeface="Oswald"/>
              <a:ea typeface="Oswald"/>
              <a:cs typeface="Oswald"/>
              <a:sym typeface="Oswald"/>
            </a:endParaRPr>
          </a:p>
        </p:txBody>
      </p:sp>
      <p:sp>
        <p:nvSpPr>
          <p:cNvPr id="101" name="Google Shape;101;p16"/>
          <p:cNvSpPr txBox="1"/>
          <p:nvPr/>
        </p:nvSpPr>
        <p:spPr>
          <a:xfrm>
            <a:off x="3962550" y="165900"/>
            <a:ext cx="4948200" cy="481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highlight>
                  <a:srgbClr val="FFFF00"/>
                </a:highlight>
                <a:latin typeface="Bree Serif"/>
                <a:ea typeface="Bree Serif"/>
                <a:cs typeface="Bree Serif"/>
                <a:sym typeface="Bree Serif"/>
              </a:rPr>
              <a:t>Stem #1:</a:t>
            </a:r>
            <a:endParaRPr sz="1800" b="1">
              <a:highlight>
                <a:srgbClr val="FFFF00"/>
              </a:highlight>
              <a:latin typeface="Bree Serif"/>
              <a:ea typeface="Bree Serif"/>
              <a:cs typeface="Bree Serif"/>
              <a:sym typeface="Bree Serif"/>
            </a:endParaRPr>
          </a:p>
          <a:p>
            <a:pPr marL="0" lvl="0" indent="0" algn="l" rtl="0">
              <a:spcBef>
                <a:spcPts val="0"/>
              </a:spcBef>
              <a:spcAft>
                <a:spcPts val="0"/>
              </a:spcAft>
              <a:buNone/>
            </a:pPr>
            <a:r>
              <a:rPr lang="en" sz="1800">
                <a:latin typeface="Bree Serif"/>
                <a:ea typeface="Bree Serif"/>
                <a:cs typeface="Bree Serif"/>
                <a:sym typeface="Bree Serif"/>
              </a:rPr>
              <a:t>Identities are important because ____________ and __________________.</a:t>
            </a:r>
            <a:endParaRPr sz="1800">
              <a:latin typeface="Bree Serif"/>
              <a:ea typeface="Bree Serif"/>
              <a:cs typeface="Bree Serif"/>
              <a:sym typeface="Bree Serif"/>
            </a:endParaRPr>
          </a:p>
          <a:p>
            <a:pPr marL="0" lvl="0" indent="0" algn="l" rtl="0">
              <a:spcBef>
                <a:spcPts val="0"/>
              </a:spcBef>
              <a:spcAft>
                <a:spcPts val="0"/>
              </a:spcAft>
              <a:buNone/>
            </a:pPr>
            <a:endParaRPr sz="1800">
              <a:latin typeface="Bree Serif"/>
              <a:ea typeface="Bree Serif"/>
              <a:cs typeface="Bree Serif"/>
              <a:sym typeface="Bree Serif"/>
            </a:endParaRPr>
          </a:p>
          <a:p>
            <a:pPr marL="0" lvl="0" indent="0" algn="l" rtl="0">
              <a:spcBef>
                <a:spcPts val="0"/>
              </a:spcBef>
              <a:spcAft>
                <a:spcPts val="0"/>
              </a:spcAft>
              <a:buNone/>
            </a:pPr>
            <a:r>
              <a:rPr lang="en" sz="1800" b="1">
                <a:highlight>
                  <a:srgbClr val="00FFFF"/>
                </a:highlight>
                <a:latin typeface="Bree Serif"/>
                <a:ea typeface="Bree Serif"/>
                <a:cs typeface="Bree Serif"/>
                <a:sym typeface="Bree Serif"/>
              </a:rPr>
              <a:t>Stem #2:</a:t>
            </a:r>
            <a:endParaRPr sz="1800" b="1">
              <a:highlight>
                <a:srgbClr val="00FFFF"/>
              </a:highlight>
              <a:latin typeface="Bree Serif"/>
              <a:ea typeface="Bree Serif"/>
              <a:cs typeface="Bree Serif"/>
              <a:sym typeface="Bree Serif"/>
            </a:endParaRPr>
          </a:p>
          <a:p>
            <a:pPr marL="0" lvl="0" indent="0" algn="l" rtl="0">
              <a:spcBef>
                <a:spcPts val="0"/>
              </a:spcBef>
              <a:spcAft>
                <a:spcPts val="0"/>
              </a:spcAft>
              <a:buNone/>
            </a:pPr>
            <a:r>
              <a:rPr lang="en" sz="1800">
                <a:latin typeface="Bree Serif"/>
                <a:ea typeface="Bree Serif"/>
                <a:cs typeface="Bree Serif"/>
                <a:sym typeface="Bree Serif"/>
              </a:rPr>
              <a:t>The purpose of an identity is to ____________ because it _____________ and _____________.</a:t>
            </a:r>
            <a:endParaRPr sz="1800">
              <a:latin typeface="Bree Serif"/>
              <a:ea typeface="Bree Serif"/>
              <a:cs typeface="Bree Serif"/>
              <a:sym typeface="Bree Serif"/>
            </a:endParaRPr>
          </a:p>
          <a:p>
            <a:pPr marL="0" lvl="0" indent="0" algn="l" rtl="0">
              <a:spcBef>
                <a:spcPts val="0"/>
              </a:spcBef>
              <a:spcAft>
                <a:spcPts val="0"/>
              </a:spcAft>
              <a:buNone/>
            </a:pPr>
            <a:endParaRPr sz="1800">
              <a:latin typeface="Bree Serif"/>
              <a:ea typeface="Bree Serif"/>
              <a:cs typeface="Bree Serif"/>
              <a:sym typeface="Bree Serif"/>
            </a:endParaRPr>
          </a:p>
          <a:p>
            <a:pPr marL="0" lvl="0" indent="0" algn="l" rtl="0">
              <a:spcBef>
                <a:spcPts val="0"/>
              </a:spcBef>
              <a:spcAft>
                <a:spcPts val="0"/>
              </a:spcAft>
              <a:buNone/>
            </a:pPr>
            <a:r>
              <a:rPr lang="en" sz="1800" b="1">
                <a:highlight>
                  <a:srgbClr val="00FF00"/>
                </a:highlight>
                <a:latin typeface="Bree Serif"/>
                <a:ea typeface="Bree Serif"/>
                <a:cs typeface="Bree Serif"/>
                <a:sym typeface="Bree Serif"/>
              </a:rPr>
              <a:t>Stem #3:</a:t>
            </a:r>
            <a:endParaRPr sz="1800" b="1">
              <a:highlight>
                <a:srgbClr val="00FF00"/>
              </a:highlight>
              <a:latin typeface="Bree Serif"/>
              <a:ea typeface="Bree Serif"/>
              <a:cs typeface="Bree Serif"/>
              <a:sym typeface="Bree Serif"/>
            </a:endParaRPr>
          </a:p>
          <a:p>
            <a:pPr marL="0" lvl="0" indent="0" algn="l" rtl="0">
              <a:spcBef>
                <a:spcPts val="0"/>
              </a:spcBef>
              <a:spcAft>
                <a:spcPts val="0"/>
              </a:spcAft>
              <a:buNone/>
            </a:pPr>
            <a:r>
              <a:rPr lang="en" sz="1800">
                <a:latin typeface="Bree Serif"/>
                <a:ea typeface="Bree Serif"/>
                <a:cs typeface="Bree Serif"/>
                <a:sym typeface="Bree Serif"/>
              </a:rPr>
              <a:t>Identities reveal _______________ about people because they _____________ and ______________.</a:t>
            </a:r>
            <a:endParaRPr sz="1800">
              <a:latin typeface="Bree Serif"/>
              <a:ea typeface="Bree Serif"/>
              <a:cs typeface="Bree Serif"/>
              <a:sym typeface="Bree Serif"/>
            </a:endParaRPr>
          </a:p>
          <a:p>
            <a:pPr marL="0" lvl="0" indent="0" algn="l" rtl="0">
              <a:spcBef>
                <a:spcPts val="0"/>
              </a:spcBef>
              <a:spcAft>
                <a:spcPts val="0"/>
              </a:spcAft>
              <a:buNone/>
            </a:pPr>
            <a:endParaRPr sz="800">
              <a:latin typeface="Bree Serif"/>
              <a:ea typeface="Bree Serif"/>
              <a:cs typeface="Bree Serif"/>
              <a:sym typeface="Bree Serif"/>
            </a:endParaRPr>
          </a:p>
          <a:p>
            <a:pPr marL="0" lvl="0" indent="0" algn="l" rtl="0">
              <a:spcBef>
                <a:spcPts val="0"/>
              </a:spcBef>
              <a:spcAft>
                <a:spcPts val="0"/>
              </a:spcAft>
              <a:buNone/>
            </a:pPr>
            <a:r>
              <a:rPr lang="en" sz="1800">
                <a:solidFill>
                  <a:srgbClr val="0000FF"/>
                </a:solidFill>
                <a:latin typeface="Bree Serif"/>
                <a:ea typeface="Bree Serif"/>
                <a:cs typeface="Bree Serif"/>
                <a:sym typeface="Bree Serif"/>
              </a:rPr>
              <a:t>----------------------------------------------------------------</a:t>
            </a:r>
            <a:endParaRPr sz="1800">
              <a:solidFill>
                <a:srgbClr val="0000FF"/>
              </a:solidFill>
              <a:latin typeface="Bree Serif"/>
              <a:ea typeface="Bree Serif"/>
              <a:cs typeface="Bree Serif"/>
              <a:sym typeface="Bree Serif"/>
            </a:endParaRPr>
          </a:p>
          <a:p>
            <a:pPr marL="0" lvl="0" indent="0" algn="l" rtl="0">
              <a:spcBef>
                <a:spcPts val="0"/>
              </a:spcBef>
              <a:spcAft>
                <a:spcPts val="0"/>
              </a:spcAft>
              <a:buNone/>
            </a:pPr>
            <a:r>
              <a:rPr lang="en">
                <a:latin typeface="Bree Serif"/>
                <a:ea typeface="Bree Serif"/>
                <a:cs typeface="Bree Serif"/>
                <a:sym typeface="Bree Serif"/>
              </a:rPr>
              <a:t>→ Your thesis MUST be written in a complete sentence.</a:t>
            </a:r>
            <a:endParaRPr>
              <a:latin typeface="Bree Serif"/>
              <a:ea typeface="Bree Serif"/>
              <a:cs typeface="Bree Serif"/>
              <a:sym typeface="Bree Serif"/>
            </a:endParaRPr>
          </a:p>
          <a:p>
            <a:pPr marL="0" lvl="0" indent="0" algn="l" rtl="0">
              <a:spcBef>
                <a:spcPts val="0"/>
              </a:spcBef>
              <a:spcAft>
                <a:spcPts val="0"/>
              </a:spcAft>
              <a:buNone/>
            </a:pPr>
            <a:r>
              <a:rPr lang="en">
                <a:latin typeface="Bree Serif"/>
                <a:ea typeface="Bree Serif"/>
                <a:cs typeface="Bree Serif"/>
                <a:sym typeface="Bree Serif"/>
              </a:rPr>
              <a:t>→ Ensure that you have 2 reasons in your statement.</a:t>
            </a:r>
            <a:endParaRPr>
              <a:latin typeface="Bree Serif"/>
              <a:ea typeface="Bree Serif"/>
              <a:cs typeface="Bree Serif"/>
              <a:sym typeface="Bree Serif"/>
            </a:endParaRPr>
          </a:p>
          <a:p>
            <a:pPr marL="0" lvl="0" indent="0" algn="l" rtl="0">
              <a:spcBef>
                <a:spcPts val="0"/>
              </a:spcBef>
              <a:spcAft>
                <a:spcPts val="0"/>
              </a:spcAft>
              <a:buNone/>
            </a:pPr>
            <a:r>
              <a:rPr lang="en">
                <a:latin typeface="Bree Serif"/>
                <a:ea typeface="Bree Serif"/>
                <a:cs typeface="Bree Serif"/>
                <a:sym typeface="Bree Serif"/>
              </a:rPr>
              <a:t>→ Thesis should address the topic of identity in general (</a:t>
            </a:r>
            <a:r>
              <a:rPr lang="en">
                <a:highlight>
                  <a:srgbClr val="FFFF00"/>
                </a:highlight>
                <a:latin typeface="Bree Serif"/>
                <a:ea typeface="Bree Serif"/>
                <a:cs typeface="Bree Serif"/>
                <a:sym typeface="Bree Serif"/>
              </a:rPr>
              <a:t>it should relate to anyone</a:t>
            </a:r>
            <a:r>
              <a:rPr lang="en">
                <a:latin typeface="Bree Serif"/>
                <a:ea typeface="Bree Serif"/>
                <a:cs typeface="Bree Serif"/>
                <a:sym typeface="Bree Serif"/>
              </a:rPr>
              <a:t>).</a:t>
            </a:r>
            <a:endParaRPr>
              <a:latin typeface="Bree Serif"/>
              <a:ea typeface="Bree Serif"/>
              <a:cs typeface="Bree Serif"/>
              <a:sym typeface="Bree Serif"/>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a:latin typeface="Homemade Apple"/>
                <a:ea typeface="Homemade Apple"/>
                <a:cs typeface="Homemade Apple"/>
                <a:sym typeface="Homemade Apple"/>
              </a:rPr>
              <a:t>Written Component </a:t>
            </a:r>
            <a:endParaRPr sz="3600" b="1">
              <a:latin typeface="Homemade Apple"/>
              <a:ea typeface="Homemade Apple"/>
              <a:cs typeface="Homemade Apple"/>
              <a:sym typeface="Homemade Apple"/>
            </a:endParaRPr>
          </a:p>
        </p:txBody>
      </p:sp>
      <p:sp>
        <p:nvSpPr>
          <p:cNvPr id="107" name="Google Shape;107;p17"/>
          <p:cNvSpPr txBox="1">
            <a:spLocks noGrp="1"/>
          </p:cNvSpPr>
          <p:nvPr>
            <p:ph type="body" idx="1"/>
          </p:nvPr>
        </p:nvSpPr>
        <p:spPr>
          <a:xfrm>
            <a:off x="165925" y="1505700"/>
            <a:ext cx="4145700" cy="3237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000000"/>
                </a:solidFill>
                <a:highlight>
                  <a:srgbClr val="00FF00"/>
                </a:highlight>
                <a:latin typeface="Architects Daughter"/>
                <a:ea typeface="Architects Daughter"/>
                <a:cs typeface="Architects Daughter"/>
                <a:sym typeface="Architects Daughter"/>
              </a:rPr>
              <a:t>Paragraph #1 = Reason #1 (from your thesis)</a:t>
            </a:r>
            <a:endParaRPr sz="1800" b="1">
              <a:solidFill>
                <a:srgbClr val="000000"/>
              </a:solidFill>
              <a:highlight>
                <a:srgbClr val="00FF00"/>
              </a:highlight>
              <a:latin typeface="Architects Daughter"/>
              <a:ea typeface="Architects Daughter"/>
              <a:cs typeface="Architects Daughter"/>
              <a:sym typeface="Architects Daughter"/>
            </a:endParaRPr>
          </a:p>
          <a:p>
            <a:pPr marL="457200" lvl="0" indent="-342900" algn="l" rtl="0">
              <a:spcBef>
                <a:spcPts val="160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How do you personally connect to that reason?</a:t>
            </a:r>
            <a:endParaRPr sz="1800" b="1">
              <a:solidFill>
                <a:srgbClr val="000000"/>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How does the pictures you used prove that reason?</a:t>
            </a:r>
            <a:endParaRPr sz="1800" b="1">
              <a:solidFill>
                <a:srgbClr val="000000"/>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Choose 1 or 2 specific pictures and explain how they reveal [Reason #1] about YOU. </a:t>
            </a:r>
            <a:endParaRPr sz="1800" b="1">
              <a:solidFill>
                <a:srgbClr val="000000"/>
              </a:solidFill>
              <a:latin typeface="Architects Daughter"/>
              <a:ea typeface="Architects Daughter"/>
              <a:cs typeface="Architects Daughter"/>
              <a:sym typeface="Architects Daughter"/>
            </a:endParaRPr>
          </a:p>
        </p:txBody>
      </p:sp>
      <p:sp>
        <p:nvSpPr>
          <p:cNvPr id="108" name="Google Shape;108;p17"/>
          <p:cNvSpPr txBox="1">
            <a:spLocks noGrp="1"/>
          </p:cNvSpPr>
          <p:nvPr>
            <p:ph type="body" idx="2"/>
          </p:nvPr>
        </p:nvSpPr>
        <p:spPr>
          <a:xfrm>
            <a:off x="4518850" y="1505700"/>
            <a:ext cx="4313400" cy="3237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000000"/>
                </a:solidFill>
                <a:highlight>
                  <a:srgbClr val="00FFFF"/>
                </a:highlight>
                <a:latin typeface="Architects Daughter"/>
                <a:ea typeface="Architects Daughter"/>
                <a:cs typeface="Architects Daughter"/>
                <a:sym typeface="Architects Daughter"/>
              </a:rPr>
              <a:t>Paragraph #2 = Reason #2 (from your thesis)</a:t>
            </a:r>
            <a:endParaRPr sz="1800" b="1">
              <a:solidFill>
                <a:srgbClr val="000000"/>
              </a:solidFill>
              <a:highlight>
                <a:srgbClr val="00FFFF"/>
              </a:highlight>
              <a:latin typeface="Architects Daughter"/>
              <a:ea typeface="Architects Daughter"/>
              <a:cs typeface="Architects Daughter"/>
              <a:sym typeface="Architects Daughter"/>
            </a:endParaRPr>
          </a:p>
          <a:p>
            <a:pPr marL="457200" lvl="0" indent="-342900" algn="l" rtl="0">
              <a:spcBef>
                <a:spcPts val="160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How do you personally connect to that reason?</a:t>
            </a:r>
            <a:endParaRPr sz="1800" b="1">
              <a:solidFill>
                <a:srgbClr val="000000"/>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How does the pictures you used prove that reason?</a:t>
            </a:r>
            <a:endParaRPr sz="1800" b="1">
              <a:solidFill>
                <a:srgbClr val="000000"/>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000000"/>
              </a:buClr>
              <a:buSzPts val="1800"/>
              <a:buFont typeface="Architects Daughter"/>
              <a:buChar char="●"/>
            </a:pPr>
            <a:r>
              <a:rPr lang="en" sz="1800" b="1">
                <a:solidFill>
                  <a:srgbClr val="000000"/>
                </a:solidFill>
                <a:latin typeface="Architects Daughter"/>
                <a:ea typeface="Architects Daughter"/>
                <a:cs typeface="Architects Daughter"/>
                <a:sym typeface="Architects Daughter"/>
              </a:rPr>
              <a:t>Choose 1 or 2 specific pictures and explain how they reveal [Reason #2] about YOU.</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a:latin typeface="Homemade Apple"/>
                <a:ea typeface="Homemade Apple"/>
                <a:cs typeface="Homemade Apple"/>
                <a:sym typeface="Homemade Apple"/>
              </a:rPr>
              <a:t>My example:</a:t>
            </a:r>
            <a:endParaRPr sz="3600" b="1">
              <a:latin typeface="Homemade Apple"/>
              <a:ea typeface="Homemade Apple"/>
              <a:cs typeface="Homemade Apple"/>
              <a:sym typeface="Homemade Apple"/>
            </a:endParaRPr>
          </a:p>
        </p:txBody>
      </p:sp>
      <p:sp>
        <p:nvSpPr>
          <p:cNvPr id="114" name="Google Shape;114;p18"/>
          <p:cNvSpPr txBox="1">
            <a:spLocks noGrp="1"/>
          </p:cNvSpPr>
          <p:nvPr>
            <p:ph type="body" idx="1"/>
          </p:nvPr>
        </p:nvSpPr>
        <p:spPr>
          <a:xfrm>
            <a:off x="0" y="1356625"/>
            <a:ext cx="9144000" cy="3747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	</a:t>
            </a:r>
            <a:r>
              <a:rPr lang="en" sz="1400" b="1">
                <a:solidFill>
                  <a:srgbClr val="000000"/>
                </a:solidFill>
                <a:latin typeface="Oswald"/>
                <a:ea typeface="Oswald"/>
                <a:cs typeface="Oswald"/>
                <a:sym typeface="Oswald"/>
              </a:rPr>
              <a:t>A person’s very existence in the world is dependent upon multiple factors that make an impression on how they view it.</a:t>
            </a:r>
            <a:r>
              <a:rPr lang="en" sz="1400">
                <a:latin typeface="Oswald"/>
                <a:ea typeface="Oswald"/>
                <a:cs typeface="Oswald"/>
                <a:sym typeface="Oswald"/>
              </a:rPr>
              <a:t> </a:t>
            </a:r>
            <a:r>
              <a:rPr lang="en" sz="1400" b="1">
                <a:solidFill>
                  <a:srgbClr val="9900FF"/>
                </a:solidFill>
                <a:latin typeface="Oswald"/>
                <a:ea typeface="Oswald"/>
                <a:cs typeface="Oswald"/>
                <a:sym typeface="Oswald"/>
              </a:rPr>
              <a:t>Personally, my life experiences have not been easy. Instead of becoming bitter about all of the things that don’t go my way, I have learned to become fearless yet humble in how I approach difficult situations</a:t>
            </a:r>
            <a:r>
              <a:rPr lang="en" sz="1400">
                <a:solidFill>
                  <a:srgbClr val="9900FF"/>
                </a:solidFill>
                <a:latin typeface="Oswald"/>
                <a:ea typeface="Oswald"/>
                <a:cs typeface="Oswald"/>
                <a:sym typeface="Oswald"/>
              </a:rPr>
              <a:t>. </a:t>
            </a:r>
            <a:r>
              <a:rPr lang="en" sz="1400" b="1">
                <a:solidFill>
                  <a:srgbClr val="980000"/>
                </a:solidFill>
                <a:latin typeface="Oswald"/>
                <a:ea typeface="Oswald"/>
                <a:cs typeface="Oswald"/>
                <a:sym typeface="Oswald"/>
              </a:rPr>
              <a:t>For example, in my collage I included pictures of my children from when my youngest was in the hospital for 32 unbearable days with an illness that was unknown and could have cost her life. </a:t>
            </a:r>
            <a:r>
              <a:rPr lang="en" sz="1400" b="1">
                <a:solidFill>
                  <a:srgbClr val="38761D"/>
                </a:solidFill>
                <a:latin typeface="Oswald"/>
                <a:ea typeface="Oswald"/>
                <a:cs typeface="Oswald"/>
                <a:sym typeface="Oswald"/>
              </a:rPr>
              <a:t>That experience revealed my true character because even though I felt like giving up and was frustrated that I could not help my child, I remained hopeful that she would be healed and grateful for the overwhelming support we received from doctors, coworkers, friends, etc. </a:t>
            </a:r>
            <a:r>
              <a:rPr lang="en" sz="1400" b="1">
                <a:solidFill>
                  <a:srgbClr val="980000"/>
                </a:solidFill>
                <a:latin typeface="Oswald"/>
                <a:ea typeface="Oswald"/>
                <a:cs typeface="Oswald"/>
                <a:sym typeface="Oswald"/>
              </a:rPr>
              <a:t>In addition, my collage includes pictures of a quote about feminism and an icon of the college I have my first degree from. </a:t>
            </a:r>
            <a:r>
              <a:rPr lang="en" sz="1400" b="1">
                <a:solidFill>
                  <a:srgbClr val="38761D"/>
                </a:solidFill>
                <a:latin typeface="Oswald"/>
                <a:ea typeface="Oswald"/>
                <a:cs typeface="Oswald"/>
                <a:sym typeface="Oswald"/>
              </a:rPr>
              <a:t>What most people don’t know about me is that I was the ONLY female in my family to graduate from college and now pursue a Master’s Degree. I chose to become an educator in order to be able to inspire other kids with similar stories that no matter what challenges they face, it is best to tackle them and persevere. </a:t>
            </a:r>
            <a:r>
              <a:rPr lang="en" sz="1400" b="1">
                <a:solidFill>
                  <a:srgbClr val="0000FF"/>
                </a:solidFill>
                <a:latin typeface="Oswald"/>
                <a:ea typeface="Oswald"/>
                <a:cs typeface="Oswald"/>
                <a:sym typeface="Oswald"/>
              </a:rPr>
              <a:t>Finally, these photos show that despite the circumstances that are beyond my control, the way I cope is to face them head on while remaining respectful and observant because my attitude affects those around me. It is my belief that my upbringing and choices I have made in my journey have lead me to develop a perspective in which I face the world. </a:t>
            </a:r>
            <a:endParaRPr sz="1400" b="1">
              <a:solidFill>
                <a:srgbClr val="0000FF"/>
              </a:solidFill>
              <a:latin typeface="Oswald"/>
              <a:ea typeface="Oswald"/>
              <a:cs typeface="Oswald"/>
              <a:sym typeface="Oswald"/>
            </a:endParaRPr>
          </a:p>
        </p:txBody>
      </p:sp>
      <p:sp>
        <p:nvSpPr>
          <p:cNvPr id="115" name="Google Shape;115;p18"/>
          <p:cNvSpPr txBox="1"/>
          <p:nvPr/>
        </p:nvSpPr>
        <p:spPr>
          <a:xfrm>
            <a:off x="6773425" y="497750"/>
            <a:ext cx="1854300" cy="478200"/>
          </a:xfrm>
          <a:prstGeom prst="rect">
            <a:avLst/>
          </a:prstGeom>
          <a:solidFill>
            <a:srgbClr val="FFFFFF"/>
          </a:solidFill>
          <a:ln w="28575" cap="flat" cmpd="sng">
            <a:solidFill>
              <a:srgbClr val="00FF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highlight>
                  <a:srgbClr val="00FF00"/>
                </a:highlight>
                <a:latin typeface="Bree Serif"/>
                <a:ea typeface="Bree Serif"/>
                <a:cs typeface="Bree Serif"/>
                <a:sym typeface="Bree Serif"/>
              </a:rPr>
              <a:t>Paragraph #1</a:t>
            </a:r>
            <a:endParaRPr sz="1600" b="1">
              <a:highlight>
                <a:srgbClr val="00FF00"/>
              </a:highlight>
              <a:latin typeface="Bree Serif"/>
              <a:ea typeface="Bree Serif"/>
              <a:cs typeface="Bree Serif"/>
              <a:sym typeface="Bree Serif"/>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303</Words>
  <Application>Microsoft Macintosh PowerPoint</Application>
  <PresentationFormat>On-screen Show (16:9)</PresentationFormat>
  <Paragraphs>32</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Roboto</vt:lpstr>
      <vt:lpstr>Homemade Apple</vt:lpstr>
      <vt:lpstr>Merriweather</vt:lpstr>
      <vt:lpstr>Bree Serif</vt:lpstr>
      <vt:lpstr>Oswald</vt:lpstr>
      <vt:lpstr>Alfa Slab One</vt:lpstr>
      <vt:lpstr>Architects Daughter</vt:lpstr>
      <vt:lpstr>Paradigm</vt:lpstr>
      <vt:lpstr>Identity Collage</vt:lpstr>
      <vt:lpstr>PowerPoint Presentation</vt:lpstr>
      <vt:lpstr>My example: </vt:lpstr>
      <vt:lpstr>YOUR THESIS:</vt:lpstr>
      <vt:lpstr>Written Component </vt:lpstr>
      <vt:lpstr>My example:</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Identity Collage</dc:title>
  <cp:lastModifiedBy>Regenna Mendoza</cp:lastModifiedBy>
  <cp:revision>1</cp:revision>
  <dcterms:modified xsi:type="dcterms:W3CDTF">2018-10-10T04:11:55Z</dcterms:modified>
</cp:coreProperties>
</file>